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64" d="100"/>
          <a:sy n="64" d="100"/>
        </p:scale>
        <p:origin x="72"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155928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128957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315626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85295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170897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3094641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3060988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2183774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935240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35741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A77E28-7A95-401E-95B0-EA802E0B8495}"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394168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77E28-7A95-401E-95B0-EA802E0B8495}" type="datetimeFigureOut">
              <a:rPr kumimoji="1" lang="ja-JP" altLang="en-US" smtClean="0"/>
              <a:t>2022/12/8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75DAF-497C-47EB-A63F-2C49516157BC}" type="slidenum">
              <a:rPr kumimoji="1" lang="ja-JP" altLang="en-US" smtClean="0"/>
              <a:t>‹#›</a:t>
            </a:fld>
            <a:endParaRPr kumimoji="1" lang="ja-JP" altLang="en-US"/>
          </a:p>
        </p:txBody>
      </p:sp>
    </p:spTree>
    <p:extLst>
      <p:ext uri="{BB962C8B-B14F-4D97-AF65-F5344CB8AC3E}">
        <p14:creationId xmlns:p14="http://schemas.microsoft.com/office/powerpoint/2010/main" val="236360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12192000" cy="5486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2800" b="1" dirty="0">
                <a:solidFill>
                  <a:srgbClr val="FFFF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休日に部活動が実施されなくなった場合の、中学生の運動機会</a:t>
            </a:r>
          </a:p>
        </p:txBody>
      </p:sp>
      <p:graphicFrame>
        <p:nvGraphicFramePr>
          <p:cNvPr id="6" name="表 5"/>
          <p:cNvGraphicFramePr>
            <a:graphicFrameLocks noGrp="1"/>
          </p:cNvGraphicFramePr>
          <p:nvPr>
            <p:extLst>
              <p:ext uri="{D42A27DB-BD31-4B8C-83A1-F6EECF244321}">
                <p14:modId xmlns:p14="http://schemas.microsoft.com/office/powerpoint/2010/main" val="4115832070"/>
              </p:ext>
            </p:extLst>
          </p:nvPr>
        </p:nvGraphicFramePr>
        <p:xfrm>
          <a:off x="149902" y="692830"/>
          <a:ext cx="11902190" cy="6052745"/>
        </p:xfrm>
        <a:graphic>
          <a:graphicData uri="http://schemas.openxmlformats.org/drawingml/2006/table">
            <a:tbl>
              <a:tblPr firstRow="1" bandRow="1">
                <a:tableStyleId>{5C22544A-7EE6-4342-B048-85BDC9FD1C3A}</a:tableStyleId>
              </a:tblPr>
              <a:tblGrid>
                <a:gridCol w="3231558">
                  <a:extLst>
                    <a:ext uri="{9D8B030D-6E8A-4147-A177-3AD203B41FA5}">
                      <a16:colId xmlns:a16="http://schemas.microsoft.com/office/drawing/2014/main" val="161758957"/>
                    </a:ext>
                  </a:extLst>
                </a:gridCol>
                <a:gridCol w="2528191">
                  <a:extLst>
                    <a:ext uri="{9D8B030D-6E8A-4147-A177-3AD203B41FA5}">
                      <a16:colId xmlns:a16="http://schemas.microsoft.com/office/drawing/2014/main" val="641673717"/>
                    </a:ext>
                  </a:extLst>
                </a:gridCol>
                <a:gridCol w="2635017">
                  <a:extLst>
                    <a:ext uri="{9D8B030D-6E8A-4147-A177-3AD203B41FA5}">
                      <a16:colId xmlns:a16="http://schemas.microsoft.com/office/drawing/2014/main" val="558558105"/>
                    </a:ext>
                  </a:extLst>
                </a:gridCol>
                <a:gridCol w="3507424">
                  <a:extLst>
                    <a:ext uri="{9D8B030D-6E8A-4147-A177-3AD203B41FA5}">
                      <a16:colId xmlns:a16="http://schemas.microsoft.com/office/drawing/2014/main" val="1892468771"/>
                    </a:ext>
                  </a:extLst>
                </a:gridCol>
              </a:tblGrid>
              <a:tr h="448290">
                <a:tc gridSpan="2">
                  <a:txBody>
                    <a:bodyPr/>
                    <a:lstStyle/>
                    <a:p>
                      <a:pPr algn="ctr"/>
                      <a:r>
                        <a:rPr kumimoji="1" lang="ja-JP" altLang="en-US" sz="1600" dirty="0">
                          <a:ln>
                            <a:noFill/>
                          </a:ln>
                          <a:solidFill>
                            <a:schemeClr val="tx1"/>
                          </a:solidFill>
                          <a:latin typeface="ＭＳ ゴシック" panose="020B0609070205080204" pitchFamily="49" charset="-128"/>
                          <a:ea typeface="ＭＳ ゴシック" panose="020B0609070205080204" pitchFamily="49" charset="-128"/>
                        </a:rPr>
                        <a:t>活動の種類（運営主体）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ln>
                            <a:noFill/>
                          </a:ln>
                          <a:solidFill>
                            <a:schemeClr val="tx1"/>
                          </a:solidFill>
                          <a:latin typeface="ＭＳ ゴシック" panose="020B0609070205080204" pitchFamily="49" charset="-128"/>
                          <a:ea typeface="ＭＳ ゴシック" panose="020B0609070205080204" pitchFamily="49" charset="-128"/>
                        </a:rPr>
                        <a:t>活動の目的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予想されるメリット・デメリット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8483385"/>
                  </a:ext>
                </a:extLst>
              </a:tr>
              <a:tr h="836540">
                <a:tc rowSpan="2">
                  <a:txBody>
                    <a:bodyPr/>
                    <a:lstStyle/>
                    <a:p>
                      <a:r>
                        <a:rPr kumimoji="1" lang="ja-JP" altLang="en-US" sz="1600" dirty="0">
                          <a:ln>
                            <a:noFill/>
                          </a:ln>
                          <a:solidFill>
                            <a:srgbClr val="FF0000"/>
                          </a:solidFill>
                          <a:latin typeface="ＭＳ ゴシック" panose="020B0609070205080204" pitchFamily="49" charset="-128"/>
                          <a:ea typeface="ＭＳ ゴシック" panose="020B0609070205080204" pitchFamily="49" charset="-128"/>
                        </a:rPr>
                        <a:t>民間のクラブチーム</a:t>
                      </a:r>
                      <a:endParaRPr kumimoji="1" lang="en-US" altLang="ja-JP" sz="1600" dirty="0">
                        <a:ln>
                          <a:noFill/>
                        </a:ln>
                        <a:solidFill>
                          <a:srgbClr val="FF0000"/>
                        </a:solidFill>
                        <a:latin typeface="ＭＳ ゴシック" panose="020B0609070205080204" pitchFamily="49" charset="-128"/>
                        <a:ea typeface="ＭＳ ゴシック" panose="020B0609070205080204" pitchFamily="49" charset="-128"/>
                      </a:endParaRPr>
                    </a:p>
                    <a:p>
                      <a:r>
                        <a:rPr kumimoji="1" lang="ja-JP" altLang="en-US" sz="1100" dirty="0" smtClean="0">
                          <a:ln>
                            <a:noFill/>
                          </a:ln>
                          <a:solidFill>
                            <a:schemeClr val="tx1"/>
                          </a:solidFill>
                          <a:latin typeface="ＭＳ ゴシック" panose="020B0609070205080204" pitchFamily="49" charset="-128"/>
                          <a:ea typeface="ＭＳ ゴシック" panose="020B0609070205080204" pitchFamily="49" charset="-128"/>
                        </a:rPr>
                        <a:t>（ヴァンフォーレなど</a:t>
                      </a:r>
                      <a:r>
                        <a:rPr kumimoji="1" lang="ja-JP" altLang="en-US" sz="1100" dirty="0">
                          <a:ln>
                            <a:noFill/>
                          </a:ln>
                          <a:solidFill>
                            <a:schemeClr val="tx1"/>
                          </a:solidFill>
                          <a:latin typeface="ＭＳ ゴシック" panose="020B0609070205080204" pitchFamily="49" charset="-128"/>
                          <a:ea typeface="ＭＳ ゴシック" panose="020B0609070205080204" pitchFamily="49" charset="-128"/>
                        </a:rPr>
                        <a:t>）</a:t>
                      </a:r>
                      <a:endParaRPr kumimoji="1" lang="en-US" altLang="ja-JP" sz="1100" dirty="0">
                        <a:ln>
                          <a:noFill/>
                        </a:ln>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◇選手コース</a:t>
                      </a:r>
                      <a:endParaRPr kumimoji="1" lang="en-US" altLang="ja-JP" dirty="0">
                        <a:ln>
                          <a:noFill/>
                        </a:ln>
                        <a:solidFill>
                          <a:schemeClr val="tx1"/>
                        </a:solidFill>
                        <a:latin typeface="ＭＳ ゴシック" panose="020B0609070205080204" pitchFamily="49" charset="-128"/>
                        <a:ea typeface="ＭＳ ゴシック" panose="020B0609070205080204" pitchFamily="49" charset="-128"/>
                      </a:endParaRPr>
                    </a:p>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◇トップチーム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競技力向上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メリット</a:t>
                      </a:r>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プロ指導者による専門的指導の下での競技力向上</a:t>
                      </a:r>
                      <a:endParaRPr kumimoji="1" lang="en-US" altLang="ja-JP" sz="1200" dirty="0">
                        <a:ln>
                          <a:noFill/>
                        </a:ln>
                        <a:solidFill>
                          <a:schemeClr val="tx1"/>
                        </a:solidFill>
                        <a:latin typeface="ＭＳ ゴシック" panose="020B0609070205080204" pitchFamily="49" charset="-128"/>
                        <a:ea typeface="ＭＳ ゴシック" panose="020B0609070205080204" pitchFamily="49" charset="-128"/>
                      </a:endParaRPr>
                    </a:p>
                    <a:p>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デメリット</a:t>
                      </a:r>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・経済的負担大</a:t>
                      </a:r>
                      <a:endParaRPr kumimoji="1" lang="en-US" altLang="ja-JP" sz="1200" dirty="0">
                        <a:ln>
                          <a:noFill/>
                        </a:ln>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・時間的負担大</a:t>
                      </a:r>
                      <a:endParaRPr kumimoji="1" lang="en-US" altLang="ja-JP" sz="1200" dirty="0">
                        <a:ln>
                          <a:noFill/>
                        </a:ln>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・地域間格差大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60964075"/>
                  </a:ext>
                </a:extLst>
              </a:tr>
              <a:tr h="731779">
                <a:tc vMerge="1">
                  <a:txBody>
                    <a:bodyPr/>
                    <a:lstStyle/>
                    <a:p>
                      <a:endParaRPr kumimoji="1" lang="ja-JP" alt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◇普及クラス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運動機会の確保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kumimoji="1" lang="ja-JP" altLang="en-US" sz="1600" dirty="0">
                        <a:ln>
                          <a:noFill/>
                        </a:ln>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3927047"/>
                  </a:ext>
                </a:extLst>
              </a:tr>
              <a:tr h="1067569">
                <a:tc gridSpan="2">
                  <a:txBody>
                    <a:bodyPr/>
                    <a:lstStyle/>
                    <a:p>
                      <a:r>
                        <a:rPr kumimoji="1" lang="ja-JP" altLang="en-US" dirty="0">
                          <a:ln>
                            <a:noFill/>
                          </a:ln>
                          <a:solidFill>
                            <a:srgbClr val="FF0000"/>
                          </a:solidFill>
                          <a:latin typeface="ＭＳ ゴシック" panose="020B0609070205080204" pitchFamily="49" charset="-128"/>
                          <a:ea typeface="ＭＳ ゴシック" panose="020B0609070205080204" pitchFamily="49" charset="-128"/>
                        </a:rPr>
                        <a:t>地域のクラブチーム</a:t>
                      </a:r>
                      <a:endParaRPr kumimoji="1" lang="en-US" altLang="ja-JP" dirty="0">
                        <a:ln>
                          <a:noFill/>
                        </a:ln>
                        <a:solidFill>
                          <a:srgbClr val="FF0000"/>
                        </a:solidFill>
                        <a:latin typeface="ＭＳ ゴシック" panose="020B0609070205080204" pitchFamily="49" charset="-128"/>
                        <a:ea typeface="ＭＳ ゴシック" panose="020B0609070205080204" pitchFamily="49" charset="-128"/>
                      </a:endParaRPr>
                    </a:p>
                    <a:p>
                      <a:r>
                        <a:rPr kumimoji="1" lang="ja-JP" altLang="en-US" sz="1400" dirty="0">
                          <a:ln>
                            <a:noFill/>
                          </a:ln>
                          <a:solidFill>
                            <a:schemeClr val="tx1"/>
                          </a:solidFill>
                          <a:latin typeface="ＭＳ ゴシック" panose="020B0609070205080204" pitchFamily="49" charset="-128"/>
                          <a:ea typeface="ＭＳ ゴシック" panose="020B0609070205080204" pitchFamily="49" charset="-128"/>
                        </a:rPr>
                        <a:t>（スポ少、市町村協会、ＮＰＯ、町道場など）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競技力向上</a:t>
                      </a:r>
                      <a:endParaRPr kumimoji="1" lang="en-US" altLang="ja-JP" dirty="0">
                        <a:ln>
                          <a:noFill/>
                        </a:ln>
                        <a:solidFill>
                          <a:schemeClr val="tx1"/>
                        </a:solidFill>
                        <a:latin typeface="ＭＳ ゴシック" panose="020B0609070205080204" pitchFamily="49" charset="-128"/>
                        <a:ea typeface="ＭＳ ゴシック" panose="020B0609070205080204" pitchFamily="49" charset="-128"/>
                      </a:endParaRPr>
                    </a:p>
                    <a:p>
                      <a:pPr algn="r"/>
                      <a:r>
                        <a:rPr kumimoji="1" lang="ja-JP" altLang="en-US" sz="1400" dirty="0">
                          <a:ln>
                            <a:noFill/>
                          </a:ln>
                          <a:solidFill>
                            <a:schemeClr val="tx1"/>
                          </a:solidFill>
                          <a:latin typeface="ＭＳ ゴシック" panose="020B0609070205080204" pitchFamily="49" charset="-128"/>
                          <a:ea typeface="ＭＳ ゴシック" panose="020B0609070205080204" pitchFamily="49" charset="-128"/>
                        </a:rPr>
                        <a:t>＞運動機会確保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メリット</a:t>
                      </a:r>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地域での活動のため移動等の負担が比較的委少ない</a:t>
                      </a:r>
                      <a:endParaRPr kumimoji="1" lang="en-US" altLang="ja-JP" sz="1200" dirty="0">
                        <a:ln>
                          <a:noFill/>
                        </a:ln>
                        <a:solidFill>
                          <a:schemeClr val="tx1"/>
                        </a:solidFill>
                        <a:latin typeface="ＭＳ ゴシック" panose="020B0609070205080204" pitchFamily="49" charset="-128"/>
                        <a:ea typeface="ＭＳ ゴシック" panose="020B0609070205080204" pitchFamily="49" charset="-128"/>
                      </a:endParaRPr>
                    </a:p>
                    <a:p>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デメリット</a:t>
                      </a:r>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ニーズに応える活動がない可能性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57252165"/>
                  </a:ext>
                </a:extLst>
              </a:tr>
              <a:tr h="950499">
                <a:tc rowSpan="2">
                  <a:txBody>
                    <a:bodyPr/>
                    <a:lstStyle/>
                    <a:p>
                      <a:r>
                        <a:rPr kumimoji="1" lang="ja-JP" altLang="en-US" dirty="0">
                          <a:ln>
                            <a:noFill/>
                          </a:ln>
                          <a:solidFill>
                            <a:srgbClr val="FF0000"/>
                          </a:solidFill>
                          <a:latin typeface="ＭＳ ゴシック" panose="020B0609070205080204" pitchFamily="49" charset="-128"/>
                          <a:ea typeface="ＭＳ ゴシック" panose="020B0609070205080204" pitchFamily="49" charset="-128"/>
                        </a:rPr>
                        <a:t>競技団体主催の活動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◇国体強化</a:t>
                      </a:r>
                      <a:endParaRPr kumimoji="1" lang="en-US" altLang="ja-JP" dirty="0">
                        <a:ln>
                          <a:noFill/>
                        </a:ln>
                        <a:solidFill>
                          <a:schemeClr val="tx1"/>
                        </a:solidFill>
                        <a:latin typeface="ＭＳ ゴシック" panose="020B0609070205080204" pitchFamily="49" charset="-128"/>
                        <a:ea typeface="ＭＳ ゴシック" panose="020B0609070205080204" pitchFamily="49" charset="-128"/>
                      </a:endParaRPr>
                    </a:p>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◇年代別強化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競技力向上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メリット</a:t>
                      </a:r>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学校部活動から独立した強化活動が可能</a:t>
                      </a:r>
                      <a:endParaRPr kumimoji="1" lang="en-US" altLang="ja-JP" sz="1200" dirty="0">
                        <a:ln>
                          <a:noFill/>
                        </a:ln>
                        <a:solidFill>
                          <a:schemeClr val="tx1"/>
                        </a:solidFill>
                        <a:latin typeface="ＭＳ ゴシック" panose="020B0609070205080204" pitchFamily="49" charset="-128"/>
                        <a:ea typeface="ＭＳ ゴシック" panose="020B0609070205080204" pitchFamily="49" charset="-128"/>
                      </a:endParaRPr>
                    </a:p>
                    <a:p>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デメリット</a:t>
                      </a:r>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移動手段の確保が困難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43232465"/>
                  </a:ext>
                </a:extLst>
              </a:tr>
              <a:tr h="950499">
                <a:tc vMerge="1">
                  <a:txBody>
                    <a:bodyPr/>
                    <a:lstStyle/>
                    <a:p>
                      <a:endParaRPr kumimoji="1" lang="ja-JP" alt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◇普及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人材発掘</a:t>
                      </a:r>
                      <a:endParaRPr kumimoji="1" lang="en-US" altLang="ja-JP" dirty="0">
                        <a:ln>
                          <a:noFill/>
                        </a:ln>
                        <a:solidFill>
                          <a:schemeClr val="tx1"/>
                        </a:solidFill>
                        <a:latin typeface="ＭＳ ゴシック" panose="020B0609070205080204" pitchFamily="49" charset="-128"/>
                        <a:ea typeface="ＭＳ ゴシック" panose="020B0609070205080204" pitchFamily="49" charset="-128"/>
                      </a:endParaRPr>
                    </a:p>
                    <a:p>
                      <a:pPr algn="r"/>
                      <a:r>
                        <a:rPr kumimoji="1" lang="ja-JP" altLang="en-US" sz="1400" dirty="0">
                          <a:ln>
                            <a:noFill/>
                          </a:ln>
                          <a:solidFill>
                            <a:schemeClr val="tx1"/>
                          </a:solidFill>
                          <a:latin typeface="ＭＳ ゴシック" panose="020B0609070205080204" pitchFamily="49" charset="-128"/>
                          <a:ea typeface="ＭＳ ゴシック" panose="020B0609070205080204" pitchFamily="49" charset="-128"/>
                        </a:rPr>
                        <a:t>＞競技力向上</a:t>
                      </a:r>
                      <a:endParaRPr kumimoji="1" lang="en-US" altLang="ja-JP" sz="1400" dirty="0">
                        <a:ln>
                          <a:noFill/>
                        </a:ln>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メリット</a:t>
                      </a:r>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中体連競技（種目）以外の普及が可能</a:t>
                      </a:r>
                      <a:endParaRPr kumimoji="1" lang="en-US" altLang="ja-JP" sz="1200" dirty="0">
                        <a:ln>
                          <a:noFill/>
                        </a:ln>
                        <a:solidFill>
                          <a:schemeClr val="tx1"/>
                        </a:solidFill>
                        <a:latin typeface="ＭＳ ゴシック" panose="020B0609070205080204" pitchFamily="49" charset="-128"/>
                        <a:ea typeface="ＭＳ ゴシック" panose="020B0609070205080204" pitchFamily="49" charset="-128"/>
                      </a:endParaRPr>
                    </a:p>
                    <a:p>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デメリット</a:t>
                      </a:r>
                      <a:r>
                        <a:rPr kumimoji="1" lang="en-US" altLang="ja-JP" sz="1200" dirty="0">
                          <a:ln>
                            <a:noFill/>
                          </a:ln>
                          <a:solidFill>
                            <a:schemeClr val="tx1"/>
                          </a:solidFill>
                          <a:latin typeface="ＭＳ ゴシック" panose="020B0609070205080204" pitchFamily="49" charset="-128"/>
                          <a:ea typeface="ＭＳ ゴシック" panose="020B0609070205080204" pitchFamily="49" charset="-128"/>
                        </a:rPr>
                        <a:t>】</a:t>
                      </a:r>
                    </a:p>
                    <a:p>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移動手段の確保が困難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56069099"/>
                  </a:ext>
                </a:extLst>
              </a:tr>
              <a:tr h="1067569">
                <a:tc gridSpan="2">
                  <a:txBody>
                    <a:bodyPr/>
                    <a:lstStyle/>
                    <a:p>
                      <a:r>
                        <a:rPr kumimoji="1" lang="ja-JP" altLang="en-US" sz="1600" dirty="0">
                          <a:ln>
                            <a:noFill/>
                          </a:ln>
                          <a:solidFill>
                            <a:srgbClr val="FF0000"/>
                          </a:solidFill>
                          <a:latin typeface="ＭＳ ゴシック" panose="020B0609070205080204" pitchFamily="49" charset="-128"/>
                          <a:ea typeface="ＭＳ ゴシック" panose="020B0609070205080204" pitchFamily="49" charset="-128"/>
                        </a:rPr>
                        <a:t>学校以外の団体が運営し教育委員会</a:t>
                      </a:r>
                      <a:r>
                        <a:rPr kumimoji="1" lang="ja-JP" altLang="en-US" sz="1600" dirty="0" smtClean="0">
                          <a:ln>
                            <a:noFill/>
                          </a:ln>
                          <a:solidFill>
                            <a:srgbClr val="FF0000"/>
                          </a:solidFill>
                          <a:latin typeface="ＭＳ ゴシック" panose="020B0609070205080204" pitchFamily="49" charset="-128"/>
                          <a:ea typeface="ＭＳ ゴシック" panose="020B0609070205080204" pitchFamily="49" charset="-128"/>
                        </a:rPr>
                        <a:t>が運営</a:t>
                      </a:r>
                      <a:r>
                        <a:rPr kumimoji="1" lang="ja-JP" altLang="en-US" sz="1600" dirty="0">
                          <a:ln>
                            <a:noFill/>
                          </a:ln>
                          <a:solidFill>
                            <a:srgbClr val="FF0000"/>
                          </a:solidFill>
                          <a:latin typeface="ＭＳ ゴシック" panose="020B0609070205080204" pitchFamily="49" charset="-128"/>
                          <a:ea typeface="ＭＳ ゴシック" panose="020B0609070205080204" pitchFamily="49" charset="-128"/>
                        </a:rPr>
                        <a:t>方針の決定等</a:t>
                      </a:r>
                      <a:r>
                        <a:rPr kumimoji="1" lang="ja-JP" altLang="en-US" sz="1600" dirty="0" smtClean="0">
                          <a:ln>
                            <a:noFill/>
                          </a:ln>
                          <a:solidFill>
                            <a:srgbClr val="FF0000"/>
                          </a:solidFill>
                          <a:latin typeface="ＭＳ ゴシック" panose="020B0609070205080204" pitchFamily="49" charset="-128"/>
                          <a:ea typeface="ＭＳ ゴシック" panose="020B0609070205080204" pitchFamily="49" charset="-128"/>
                        </a:rPr>
                        <a:t>に　関わる</a:t>
                      </a:r>
                      <a:r>
                        <a:rPr kumimoji="1" lang="ja-JP" altLang="en-US" sz="1600" dirty="0">
                          <a:ln>
                            <a:noFill/>
                          </a:ln>
                          <a:solidFill>
                            <a:srgbClr val="FF0000"/>
                          </a:solidFill>
                          <a:latin typeface="ＭＳ ゴシック" panose="020B0609070205080204" pitchFamily="49" charset="-128"/>
                          <a:ea typeface="ＭＳ ゴシック" panose="020B0609070205080204" pitchFamily="49" charset="-128"/>
                        </a:rPr>
                        <a:t>地域スポーツ活動</a:t>
                      </a:r>
                      <a:endParaRPr kumimoji="1" lang="en-US" altLang="ja-JP" sz="1600" dirty="0">
                        <a:ln>
                          <a:noFill/>
                        </a:ln>
                        <a:solidFill>
                          <a:srgbClr val="FF0000"/>
                        </a:solidFill>
                        <a:latin typeface="ＭＳ ゴシック" panose="020B0609070205080204" pitchFamily="49" charset="-128"/>
                        <a:ea typeface="ＭＳ ゴシック" panose="020B0609070205080204" pitchFamily="49" charset="-128"/>
                      </a:endParaRPr>
                    </a:p>
                    <a:p>
                      <a:r>
                        <a:rPr kumimoji="1" lang="ja-JP" altLang="en-US" sz="1400" dirty="0">
                          <a:ln>
                            <a:noFill/>
                          </a:ln>
                          <a:solidFill>
                            <a:schemeClr val="tx1"/>
                          </a:solidFill>
                          <a:latin typeface="ＭＳ ゴシック" panose="020B0609070205080204" pitchFamily="49" charset="-128"/>
                          <a:ea typeface="ＭＳ ゴシック" panose="020B0609070205080204" pitchFamily="49" charset="-128"/>
                        </a:rPr>
                        <a:t>　市町村教育委員会が中心に、運営主体（</a:t>
                      </a:r>
                      <a:r>
                        <a:rPr kumimoji="1" lang="ja-JP" altLang="en-US" sz="1400" dirty="0" smtClean="0">
                          <a:ln>
                            <a:noFill/>
                          </a:ln>
                          <a:solidFill>
                            <a:schemeClr val="tx1"/>
                          </a:solidFill>
                          <a:latin typeface="ＭＳ ゴシック" panose="020B0609070205080204" pitchFamily="49" charset="-128"/>
                          <a:ea typeface="ＭＳ ゴシック" panose="020B0609070205080204" pitchFamily="49" charset="-128"/>
                        </a:rPr>
                        <a:t>総合型地域</a:t>
                      </a:r>
                      <a:r>
                        <a:rPr kumimoji="1" lang="ja-JP" altLang="en-US" sz="1400" dirty="0">
                          <a:ln>
                            <a:noFill/>
                          </a:ln>
                          <a:solidFill>
                            <a:schemeClr val="tx1"/>
                          </a:solidFill>
                          <a:latin typeface="ＭＳ ゴシック" panose="020B0609070205080204" pitchFamily="49" charset="-128"/>
                          <a:ea typeface="ＭＳ ゴシック" panose="020B0609070205080204" pitchFamily="49" charset="-128"/>
                        </a:rPr>
                        <a:t>ＳＣ、スポ少、市町村協会等）と連携</a:t>
                      </a:r>
                      <a:r>
                        <a:rPr kumimoji="1" lang="ja-JP" altLang="en-US" sz="1400" dirty="0" smtClean="0">
                          <a:ln>
                            <a:noFill/>
                          </a:ln>
                          <a:solidFill>
                            <a:schemeClr val="tx1"/>
                          </a:solidFill>
                          <a:latin typeface="ＭＳ ゴシック" panose="020B0609070205080204" pitchFamily="49" charset="-128"/>
                          <a:ea typeface="ＭＳ ゴシック" panose="020B0609070205080204" pitchFamily="49" charset="-128"/>
                        </a:rPr>
                        <a:t>した制度</a:t>
                      </a:r>
                      <a:r>
                        <a:rPr kumimoji="1" lang="ja-JP" altLang="en-US" sz="1400" dirty="0">
                          <a:ln>
                            <a:noFill/>
                          </a:ln>
                          <a:solidFill>
                            <a:schemeClr val="tx1"/>
                          </a:solidFill>
                          <a:latin typeface="ＭＳ ゴシック" panose="020B0609070205080204" pitchFamily="49" charset="-128"/>
                          <a:ea typeface="ＭＳ ゴシック" panose="020B0609070205080204" pitchFamily="49" charset="-128"/>
                        </a:rPr>
                        <a:t>設計。兼職兼業による教員の指導可。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ln>
                            <a:noFill/>
                          </a:ln>
                          <a:solidFill>
                            <a:schemeClr val="tx1"/>
                          </a:solidFill>
                          <a:latin typeface="ＭＳ ゴシック" panose="020B0609070205080204" pitchFamily="49" charset="-128"/>
                          <a:ea typeface="ＭＳ ゴシック" panose="020B0609070205080204" pitchFamily="49" charset="-128"/>
                        </a:rPr>
                        <a:t>運動機会確保</a:t>
                      </a:r>
                      <a:endParaRPr kumimoji="1" lang="en-US" altLang="ja-JP" dirty="0">
                        <a:ln>
                          <a:noFill/>
                        </a:ln>
                        <a:solidFill>
                          <a:schemeClr val="tx1"/>
                        </a:solidFill>
                        <a:latin typeface="ＭＳ ゴシック" panose="020B0609070205080204" pitchFamily="49" charset="-128"/>
                        <a:ea typeface="ＭＳ ゴシック" panose="020B0609070205080204" pitchFamily="49" charset="-128"/>
                      </a:endParaRPr>
                    </a:p>
                    <a:p>
                      <a:pPr algn="r"/>
                      <a:r>
                        <a:rPr kumimoji="1" lang="ja-JP" altLang="en-US" sz="1400" dirty="0">
                          <a:ln>
                            <a:noFill/>
                          </a:ln>
                          <a:solidFill>
                            <a:schemeClr val="tx1"/>
                          </a:solidFill>
                          <a:latin typeface="ＭＳ ゴシック" panose="020B0609070205080204" pitchFamily="49" charset="-128"/>
                          <a:ea typeface="ＭＳ ゴシック" panose="020B0609070205080204" pitchFamily="49" charset="-128"/>
                        </a:rPr>
                        <a:t>＞競技力向上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en-US" altLang="ja-JP" sz="1200" dirty="0">
                        <a:ln>
                          <a:noFill/>
                        </a:ln>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smtClean="0">
                          <a:ln>
                            <a:noFill/>
                          </a:ln>
                          <a:solidFill>
                            <a:schemeClr val="tx1"/>
                          </a:solidFill>
                          <a:latin typeface="ＭＳ ゴシック" panose="020B0609070205080204" pitchFamily="49" charset="-128"/>
                          <a:ea typeface="ＭＳ ゴシック" panose="020B0609070205080204" pitchFamily="49" charset="-128"/>
                        </a:rPr>
                        <a:t>南アルプス市</a:t>
                      </a:r>
                      <a:r>
                        <a:rPr kumimoji="1" lang="ja-JP" altLang="en-US" sz="1200" dirty="0">
                          <a:ln>
                            <a:noFill/>
                          </a:ln>
                          <a:solidFill>
                            <a:schemeClr val="tx1"/>
                          </a:solidFill>
                          <a:latin typeface="ＭＳ ゴシック" panose="020B0609070205080204" pitchFamily="49" charset="-128"/>
                          <a:ea typeface="ＭＳ ゴシック" panose="020B0609070205080204" pitchFamily="49" charset="-128"/>
                        </a:rPr>
                        <a:t>で実施の国モデル事業等により検証中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09583156"/>
                  </a:ext>
                </a:extLst>
              </a:tr>
            </a:tbl>
          </a:graphicData>
        </a:graphic>
      </p:graphicFrame>
    </p:spTree>
    <p:extLst>
      <p:ext uri="{BB962C8B-B14F-4D97-AF65-F5344CB8AC3E}">
        <p14:creationId xmlns:p14="http://schemas.microsoft.com/office/powerpoint/2010/main" val="3005995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12192000" cy="548640"/>
          </a:xfrm>
          <a:prstGeom prst="rect">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2800" b="1" dirty="0" smtClean="0">
                <a:solidFill>
                  <a:srgbClr val="FFFF00"/>
                </a:solidFill>
                <a:latin typeface="ＭＳ ゴシック" panose="020B0609070205080204" pitchFamily="49" charset="-128"/>
                <a:ea typeface="ＭＳ ゴシック" panose="020B0609070205080204" pitchFamily="49" charset="-128"/>
              </a:rPr>
              <a:t>県小中体連主催大会に参加できる地域スポーツ活動（イメージ）</a:t>
            </a:r>
            <a:endParaRPr lang="ja-JP" altLang="en-US" sz="2800" b="1" dirty="0">
              <a:solidFill>
                <a:srgbClr val="FFFF00"/>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399738" y="854440"/>
            <a:ext cx="11392524" cy="379251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学校以外の団体が運営し教育委員会が運営方針の決定等に関わる地域スポーツ</a:t>
            </a:r>
            <a:r>
              <a:rPr lang="ja-JP" altLang="en-US" sz="4000" dirty="0" smtClean="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活動</a:t>
            </a:r>
            <a:endParaRPr lang="en-US" altLang="ja-JP" sz="4000" dirty="0" smtClean="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endParaRPr lang="en-US" altLang="ja-JP" sz="4000" dirty="0">
              <a:solidFill>
                <a:srgbClr val="FF0000"/>
              </a:solidFill>
              <a:latin typeface="ＭＳ ゴシック" panose="020B0609070205080204" pitchFamily="49" charset="-128"/>
              <a:ea typeface="ＭＳ ゴシック" panose="020B0609070205080204" pitchFamily="49" charset="-128"/>
            </a:endParaRPr>
          </a:p>
          <a:p>
            <a:r>
              <a:rPr lang="ja-JP" altLang="en-US" sz="3600" dirty="0">
                <a:solidFill>
                  <a:schemeClr val="tx1"/>
                </a:solidFill>
                <a:latin typeface="ＭＳ ゴシック" panose="020B0609070205080204" pitchFamily="49" charset="-128"/>
                <a:ea typeface="ＭＳ ゴシック" panose="020B0609070205080204" pitchFamily="49" charset="-128"/>
              </a:rPr>
              <a:t>　市町村教育委員会が中心に、運営主体（</a:t>
            </a:r>
            <a:r>
              <a:rPr lang="ja-JP" altLang="en-US" sz="3600" dirty="0" smtClean="0">
                <a:solidFill>
                  <a:schemeClr val="tx1"/>
                </a:solidFill>
                <a:latin typeface="ＭＳ ゴシック" panose="020B0609070205080204" pitchFamily="49" charset="-128"/>
                <a:ea typeface="ＭＳ ゴシック" panose="020B0609070205080204" pitchFamily="49" charset="-128"/>
              </a:rPr>
              <a:t>総合型地域 </a:t>
            </a:r>
            <a:endParaRPr lang="en-US" altLang="ja-JP" sz="3600" dirty="0" smtClean="0">
              <a:solidFill>
                <a:schemeClr val="tx1"/>
              </a:solidFill>
              <a:latin typeface="ＭＳ ゴシック" panose="020B0609070205080204" pitchFamily="49" charset="-128"/>
              <a:ea typeface="ＭＳ ゴシック" panose="020B0609070205080204" pitchFamily="49" charset="-128"/>
            </a:endParaRPr>
          </a:p>
          <a:p>
            <a:r>
              <a:rPr lang="en-US" altLang="ja-JP" sz="3600" dirty="0">
                <a:solidFill>
                  <a:schemeClr val="tx1"/>
                </a:solidFill>
                <a:latin typeface="ＭＳ ゴシック" panose="020B0609070205080204" pitchFamily="49" charset="-128"/>
                <a:ea typeface="ＭＳ ゴシック" panose="020B0609070205080204" pitchFamily="49" charset="-128"/>
              </a:rPr>
              <a:t> </a:t>
            </a:r>
            <a:r>
              <a:rPr lang="ja-JP" altLang="en-US" sz="3600" dirty="0" smtClean="0">
                <a:solidFill>
                  <a:schemeClr val="tx1"/>
                </a:solidFill>
                <a:latin typeface="ＭＳ ゴシック" panose="020B0609070205080204" pitchFamily="49" charset="-128"/>
                <a:ea typeface="ＭＳ ゴシック" panose="020B0609070205080204" pitchFamily="49" charset="-128"/>
              </a:rPr>
              <a:t>ＳＣ</a:t>
            </a:r>
            <a:r>
              <a:rPr lang="ja-JP" altLang="en-US" sz="3600" dirty="0">
                <a:solidFill>
                  <a:schemeClr val="tx1"/>
                </a:solidFill>
                <a:latin typeface="ＭＳ ゴシック" panose="020B0609070205080204" pitchFamily="49" charset="-128"/>
                <a:ea typeface="ＭＳ ゴシック" panose="020B0609070205080204" pitchFamily="49" charset="-128"/>
              </a:rPr>
              <a:t>、スポ少、市町村協会等）と連携</a:t>
            </a:r>
            <a:r>
              <a:rPr lang="ja-JP" altLang="en-US" sz="3600" dirty="0" smtClean="0">
                <a:solidFill>
                  <a:schemeClr val="tx1"/>
                </a:solidFill>
                <a:latin typeface="ＭＳ ゴシック" panose="020B0609070205080204" pitchFamily="49" charset="-128"/>
                <a:ea typeface="ＭＳ ゴシック" panose="020B0609070205080204" pitchFamily="49" charset="-128"/>
              </a:rPr>
              <a:t>した制度</a:t>
            </a:r>
            <a:r>
              <a:rPr lang="ja-JP" altLang="en-US" sz="3600" dirty="0">
                <a:solidFill>
                  <a:schemeClr val="tx1"/>
                </a:solidFill>
                <a:latin typeface="ＭＳ ゴシック" panose="020B0609070205080204" pitchFamily="49" charset="-128"/>
                <a:ea typeface="ＭＳ ゴシック" panose="020B0609070205080204" pitchFamily="49" charset="-128"/>
              </a:rPr>
              <a:t>設計</a:t>
            </a:r>
            <a:r>
              <a:rPr lang="ja-JP" altLang="en-US" sz="36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3600" dirty="0" smtClean="0">
              <a:solidFill>
                <a:schemeClr val="tx1"/>
              </a:solidFill>
              <a:latin typeface="ＭＳ ゴシック" panose="020B0609070205080204" pitchFamily="49" charset="-128"/>
              <a:ea typeface="ＭＳ ゴシック" panose="020B0609070205080204" pitchFamily="49" charset="-128"/>
            </a:endParaRPr>
          </a:p>
          <a:p>
            <a:r>
              <a:rPr lang="en-US" altLang="ja-JP" sz="3600" dirty="0">
                <a:solidFill>
                  <a:schemeClr val="tx1"/>
                </a:solidFill>
                <a:latin typeface="ＭＳ ゴシック" panose="020B0609070205080204" pitchFamily="49" charset="-128"/>
                <a:ea typeface="ＭＳ ゴシック" panose="020B0609070205080204" pitchFamily="49" charset="-128"/>
              </a:rPr>
              <a:t> </a:t>
            </a:r>
            <a:r>
              <a:rPr lang="ja-JP" altLang="en-US" sz="3600" dirty="0" smtClean="0">
                <a:solidFill>
                  <a:schemeClr val="tx1"/>
                </a:solidFill>
                <a:latin typeface="ＭＳ ゴシック" panose="020B0609070205080204" pitchFamily="49" charset="-128"/>
                <a:ea typeface="ＭＳ ゴシック" panose="020B0609070205080204" pitchFamily="49" charset="-128"/>
              </a:rPr>
              <a:t>兼職</a:t>
            </a:r>
            <a:r>
              <a:rPr lang="ja-JP" altLang="en-US" sz="3600" dirty="0">
                <a:solidFill>
                  <a:schemeClr val="tx1"/>
                </a:solidFill>
                <a:latin typeface="ＭＳ ゴシック" panose="020B0609070205080204" pitchFamily="49" charset="-128"/>
                <a:ea typeface="ＭＳ ゴシック" panose="020B0609070205080204" pitchFamily="49" charset="-128"/>
              </a:rPr>
              <a:t>兼業による教員の指導可。</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6" name="角丸四角形 5"/>
          <p:cNvSpPr/>
          <p:nvPr/>
        </p:nvSpPr>
        <p:spPr>
          <a:xfrm>
            <a:off x="2273508" y="5591329"/>
            <a:ext cx="7405141" cy="1109272"/>
          </a:xfrm>
          <a:prstGeom prst="roundRect">
            <a:avLst/>
          </a:prstGeom>
          <a:solidFill>
            <a:schemeClr val="accent1">
              <a:lumMod val="40000"/>
              <a:lumOff val="6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solidFill>
                <a:latin typeface="ＭＳ ゴシック" panose="020B0609070205080204" pitchFamily="49" charset="-128"/>
                <a:ea typeface="ＭＳ ゴシック" panose="020B0609070205080204" pitchFamily="49" charset="-128"/>
              </a:rPr>
              <a:t>運動機会</a:t>
            </a:r>
            <a:r>
              <a:rPr lang="ja-JP" altLang="en-US" sz="3600" dirty="0" smtClean="0">
                <a:solidFill>
                  <a:schemeClr val="tx1"/>
                </a:solidFill>
                <a:latin typeface="ＭＳ ゴシック" panose="020B0609070205080204" pitchFamily="49" charset="-128"/>
                <a:ea typeface="ＭＳ ゴシック" panose="020B0609070205080204" pitchFamily="49" charset="-128"/>
              </a:rPr>
              <a:t>確保</a:t>
            </a:r>
            <a:r>
              <a:rPr lang="ja-JP" altLang="en-US" sz="2800" dirty="0" smtClean="0">
                <a:solidFill>
                  <a:schemeClr val="tx1"/>
                </a:solidFill>
                <a:latin typeface="ＭＳ ゴシック" panose="020B0609070205080204" pitchFamily="49" charset="-128"/>
                <a:ea typeface="ＭＳ ゴシック" panose="020B0609070205080204" pitchFamily="49" charset="-128"/>
              </a:rPr>
              <a:t>＞</a:t>
            </a:r>
            <a:r>
              <a:rPr lang="ja-JP" altLang="en-US" sz="2800" dirty="0">
                <a:solidFill>
                  <a:schemeClr val="tx1"/>
                </a:solidFill>
                <a:latin typeface="ＭＳ ゴシック" panose="020B0609070205080204" pitchFamily="49" charset="-128"/>
                <a:ea typeface="ＭＳ ゴシック" panose="020B0609070205080204" pitchFamily="49" charset="-128"/>
              </a:rPr>
              <a:t>競技力向上</a:t>
            </a:r>
            <a:endParaRPr lang="ja-JP" altLang="en-US" sz="2800" dirty="0">
              <a:solidFill>
                <a:schemeClr val="tx1"/>
              </a:solidFill>
              <a:latin typeface="ＭＳ ゴシック" panose="020B0609070205080204" pitchFamily="49" charset="-128"/>
              <a:ea typeface="ＭＳ ゴシック" panose="020B0609070205080204" pitchFamily="49" charset="-128"/>
            </a:endParaRPr>
          </a:p>
        </p:txBody>
      </p:sp>
      <p:sp>
        <p:nvSpPr>
          <p:cNvPr id="7" name="下矢印 6"/>
          <p:cNvSpPr/>
          <p:nvPr/>
        </p:nvSpPr>
        <p:spPr>
          <a:xfrm>
            <a:off x="5511383" y="4736891"/>
            <a:ext cx="929390" cy="7644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吹き出し 7"/>
          <p:cNvSpPr/>
          <p:nvPr/>
        </p:nvSpPr>
        <p:spPr>
          <a:xfrm>
            <a:off x="8364511" y="4227227"/>
            <a:ext cx="3087974" cy="1274162"/>
          </a:xfrm>
          <a:prstGeom prst="wedgeRoundRectCallout">
            <a:avLst>
              <a:gd name="adj1" fmla="val -158351"/>
              <a:gd name="adj2" fmla="val 77562"/>
              <a:gd name="adj3" fmla="val 1666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0070C0"/>
                </a:solidFill>
              </a:rPr>
              <a:t>あくまでも運動機会の確保が目的</a:t>
            </a:r>
            <a:endParaRPr kumimoji="1" lang="ja-JP" altLang="en-US" sz="2400" b="1" dirty="0">
              <a:solidFill>
                <a:srgbClr val="0070C0"/>
              </a:solidFill>
            </a:endParaRPr>
          </a:p>
        </p:txBody>
      </p:sp>
    </p:spTree>
    <p:extLst>
      <p:ext uri="{BB962C8B-B14F-4D97-AF65-F5344CB8AC3E}">
        <p14:creationId xmlns:p14="http://schemas.microsoft.com/office/powerpoint/2010/main" val="26712206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353</Words>
  <Application>Microsoft Office PowerPoint</Application>
  <PresentationFormat>ワイド画面</PresentationFormat>
  <Paragraphs>54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ゴシック</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山梨県</dc:creator>
  <cp:lastModifiedBy>山梨県</cp:lastModifiedBy>
  <cp:revision>3</cp:revision>
  <dcterms:created xsi:type="dcterms:W3CDTF">2022-12-08T11:29:48Z</dcterms:created>
  <dcterms:modified xsi:type="dcterms:W3CDTF">2022-12-08T11:42:23Z</dcterms:modified>
</cp:coreProperties>
</file>